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sldIdLst>
    <p:sldId id="260" r:id="rId2"/>
    <p:sldId id="318" r:id="rId3"/>
    <p:sldId id="314" r:id="rId4"/>
    <p:sldId id="315" r:id="rId5"/>
    <p:sldId id="316" r:id="rId6"/>
    <p:sldId id="263" r:id="rId7"/>
    <p:sldId id="261" r:id="rId8"/>
    <p:sldId id="265" r:id="rId9"/>
    <p:sldId id="268" r:id="rId10"/>
    <p:sldId id="266" r:id="rId11"/>
    <p:sldId id="267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117"/>
    <a:srgbClr val="00376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2/22/21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255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50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2/22/21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90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1D917830-0F53-F441-9194-C4AEE5B4D792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609585"/>
              <a:t>2/22/21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585"/>
            <a:fld id="{A6784FFB-830A-BE49-841C-2BC3B5E2BEF2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 defTabSz="609585"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143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jp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6.pn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48135" y="572712"/>
            <a:ext cx="10938309" cy="20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Dual Inhibition of the Mur Ligases as a Promising Starting Point for the Development of New Antibiotics</a:t>
            </a:r>
          </a:p>
          <a:p>
            <a:pPr algn="ctr" defTabSz="609570"/>
            <a:endParaRPr lang="en-US" sz="3200" b="1" dirty="0">
              <a:solidFill>
                <a:srgbClr val="1F497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  <a:p>
            <a:pPr algn="ctr" defTabSz="609570"/>
            <a:r>
              <a:rPr lang="en-US" sz="2800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Presentation to NIAID Nov 16 2020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710029" y="305995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59554" y="4430892"/>
            <a:ext cx="10498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Chris Dowson, University of Warwick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Joe </a:t>
            </a:r>
            <a:r>
              <a:rPr lang="en-US" sz="2800" dirty="0" err="1">
                <a:solidFill>
                  <a:srgbClr val="000000"/>
                </a:solidFill>
              </a:rPr>
              <a:t>Eyermann</a:t>
            </a:r>
            <a:r>
              <a:rPr lang="en-US" sz="2800" dirty="0">
                <a:solidFill>
                  <a:srgbClr val="000000"/>
                </a:solidFill>
              </a:rPr>
              <a:t>, Northeastern University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Lori </a:t>
            </a:r>
            <a:r>
              <a:rPr lang="en-US" sz="2800" dirty="0" err="1">
                <a:solidFill>
                  <a:srgbClr val="000000"/>
                </a:solidFill>
              </a:rPr>
              <a:t>Ferrins</a:t>
            </a:r>
            <a:r>
              <a:rPr lang="en-US" sz="2800" dirty="0">
                <a:solidFill>
                  <a:srgbClr val="000000"/>
                </a:solidFill>
              </a:rPr>
              <a:t>, Northeastern University</a:t>
            </a: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Matthew Todd, University College London</a:t>
            </a:r>
          </a:p>
        </p:txBody>
      </p:sp>
    </p:spTree>
    <p:extLst>
      <p:ext uri="{BB962C8B-B14F-4D97-AF65-F5344CB8AC3E}">
        <p14:creationId xmlns:p14="http://schemas.microsoft.com/office/powerpoint/2010/main" val="483092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3879" y="0"/>
            <a:ext cx="11911736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28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We Propose an Open Approach to the Research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9306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3334" y="691447"/>
            <a:ext cx="7813206" cy="4478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Operations</a:t>
            </a:r>
          </a:p>
          <a:p>
            <a:r>
              <a:rPr lang="en-US" dirty="0">
                <a:solidFill>
                  <a:srgbClr val="000000"/>
                </a:solidFill>
              </a:rPr>
              <a:t>All data and ideas shared in real time</a:t>
            </a:r>
          </a:p>
          <a:p>
            <a:r>
              <a:rPr lang="en-US" dirty="0">
                <a:solidFill>
                  <a:srgbClr val="000000"/>
                </a:solidFill>
              </a:rPr>
              <a:t>Anyone may participate</a:t>
            </a:r>
          </a:p>
          <a:p>
            <a:r>
              <a:rPr lang="en-US" dirty="0">
                <a:solidFill>
                  <a:srgbClr val="000000"/>
                </a:solidFill>
              </a:rPr>
              <a:t>No patents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(summarized in </a:t>
            </a:r>
            <a:r>
              <a:rPr lang="cs-CZ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ChemMedChem</a:t>
            </a:r>
            <a:r>
              <a:rPr lang="cs-CZ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lang="cs-CZ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2019</a:t>
            </a:r>
            <a:r>
              <a:rPr lang="cs-CZ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lang="cs-CZ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</a:t>
            </a:r>
            <a:r>
              <a:rPr lang="cs-CZ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1804 (</a:t>
            </a:r>
            <a:r>
              <a:rPr lang="is-I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10.1002/cmdc.201900565</a:t>
            </a:r>
            <a:r>
              <a:rPr lang="cs-CZ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License</a:t>
            </a:r>
          </a:p>
          <a:p>
            <a:r>
              <a:rPr lang="en-US" dirty="0">
                <a:solidFill>
                  <a:srgbClr val="000000"/>
                </a:solidFill>
              </a:rPr>
              <a:t>Content: Creative Commons (CC-BY-4.0)</a:t>
            </a:r>
          </a:p>
          <a:p>
            <a:r>
              <a:rPr lang="en-US" dirty="0">
                <a:solidFill>
                  <a:srgbClr val="000000"/>
                </a:solidFill>
              </a:rPr>
              <a:t>Samples: SGC click-wrap license </a:t>
            </a:r>
            <a:r>
              <a:rPr lang="en-US" dirty="0">
                <a:solidFill>
                  <a:srgbClr val="7F7F7F"/>
                </a:solidFill>
              </a:rPr>
              <a:t>(https://</a:t>
            </a:r>
            <a:r>
              <a:rPr lang="en-US" dirty="0" err="1">
                <a:solidFill>
                  <a:srgbClr val="7F7F7F"/>
                </a:solidFill>
              </a:rPr>
              <a:t>www.sgc-unc.org</a:t>
            </a:r>
            <a:r>
              <a:rPr lang="en-US" dirty="0">
                <a:solidFill>
                  <a:srgbClr val="7F7F7F"/>
                </a:solidFill>
              </a:rPr>
              <a:t>/request-</a:t>
            </a:r>
            <a:r>
              <a:rPr lang="en-US" dirty="0" err="1">
                <a:solidFill>
                  <a:srgbClr val="7F7F7F"/>
                </a:solidFill>
              </a:rPr>
              <a:t>idg</a:t>
            </a:r>
            <a:r>
              <a:rPr lang="en-US" dirty="0">
                <a:solidFill>
                  <a:srgbClr val="7F7F7F"/>
                </a:solidFill>
              </a:rPr>
              <a:t>-tools)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Translation Towards Inexpensive Medicines</a:t>
            </a:r>
          </a:p>
          <a:p>
            <a:r>
              <a:rPr lang="en-US" dirty="0">
                <a:solidFill>
                  <a:srgbClr val="000000"/>
                </a:solidFill>
              </a:rPr>
              <a:t>Non-profit/NGO: “</a:t>
            </a:r>
            <a:r>
              <a:rPr lang="en-US" dirty="0" err="1">
                <a:solidFill>
                  <a:srgbClr val="000000"/>
                </a:solidFill>
              </a:rPr>
              <a:t>DNDi</a:t>
            </a:r>
            <a:r>
              <a:rPr lang="en-US" dirty="0">
                <a:solidFill>
                  <a:srgbClr val="000000"/>
                </a:solidFill>
              </a:rPr>
              <a:t>” model (adopted by antiviral organization READDI)</a:t>
            </a:r>
          </a:p>
          <a:p>
            <a:r>
              <a:rPr lang="en-US" dirty="0">
                <a:solidFill>
                  <a:srgbClr val="000000"/>
                </a:solidFill>
              </a:rPr>
              <a:t>For-profit: Use M4ID </a:t>
            </a:r>
            <a:r>
              <a:rPr lang="en-US" dirty="0" err="1">
                <a:solidFill>
                  <a:srgbClr val="000000"/>
                </a:solidFill>
              </a:rPr>
              <a:t>pharma</a:t>
            </a:r>
            <a:r>
              <a:rPr lang="en-US" dirty="0">
                <a:solidFill>
                  <a:srgbClr val="000000"/>
                </a:solidFill>
              </a:rPr>
              <a:t> as a vehicle</a:t>
            </a:r>
          </a:p>
          <a:p>
            <a:r>
              <a:rPr lang="en-US" dirty="0">
                <a:solidFill>
                  <a:srgbClr val="7F7F7F"/>
                </a:solidFill>
              </a:rPr>
              <a:t>(https://</a:t>
            </a:r>
            <a:r>
              <a:rPr lang="en-US" dirty="0" err="1">
                <a:solidFill>
                  <a:srgbClr val="7F7F7F"/>
                </a:solidFill>
              </a:rPr>
              <a:t>wellcomeopenresearch.org</a:t>
            </a:r>
            <a:r>
              <a:rPr lang="en-US" dirty="0">
                <a:solidFill>
                  <a:srgbClr val="7F7F7F"/>
                </a:solidFill>
              </a:rPr>
              <a:t>/articles/3-154/v1)</a:t>
            </a:r>
          </a:p>
          <a:p>
            <a:r>
              <a:rPr lang="en-US" dirty="0">
                <a:solidFill>
                  <a:srgbClr val="7F7F7F"/>
                </a:solidFill>
              </a:rPr>
              <a:t>Funds: NCATS (US), MRC (UK), Carb-X</a:t>
            </a:r>
          </a:p>
        </p:txBody>
      </p:sp>
      <p:pic>
        <p:nvPicPr>
          <p:cNvPr id="3" name="Picture 2" descr="Screen Shot 2020-11-16 at 10.02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609" y="763413"/>
            <a:ext cx="3247041" cy="4373032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5" name="Picture 4" descr="Screen Shot 2020-11-16 at 10.03.4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78" y="4995391"/>
            <a:ext cx="7318022" cy="1862609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</a:effectLst>
        </p:spPr>
      </p:pic>
      <p:pic>
        <p:nvPicPr>
          <p:cNvPr id="6" name="Picture 5" descr="M4ID logo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11" y="5472287"/>
            <a:ext cx="2617989" cy="12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3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3879" y="0"/>
            <a:ext cx="11911736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28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The Team and What We Need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9306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0334" y="874889"/>
            <a:ext cx="1114777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Medicinal Chemistry</a:t>
            </a:r>
            <a:r>
              <a:rPr lang="en-US" dirty="0">
                <a:solidFill>
                  <a:srgbClr val="000000"/>
                </a:solidFill>
              </a:rPr>
              <a:t>: Matthew Todd (UCL, UK), Lori </a:t>
            </a:r>
            <a:r>
              <a:rPr lang="en-US" dirty="0" err="1">
                <a:solidFill>
                  <a:srgbClr val="000000"/>
                </a:solidFill>
              </a:rPr>
              <a:t>Ferrins</a:t>
            </a:r>
            <a:r>
              <a:rPr lang="en-US" dirty="0">
                <a:solidFill>
                  <a:srgbClr val="000000"/>
                </a:solidFill>
              </a:rPr>
              <a:t> (NEU, US)</a:t>
            </a:r>
          </a:p>
          <a:p>
            <a:r>
              <a:rPr lang="en-US" b="1" dirty="0">
                <a:solidFill>
                  <a:srgbClr val="000000"/>
                </a:solidFill>
              </a:rPr>
              <a:t>Computational Design</a:t>
            </a:r>
            <a:r>
              <a:rPr lang="en-US" dirty="0">
                <a:solidFill>
                  <a:srgbClr val="000000"/>
                </a:solidFill>
              </a:rPr>
              <a:t>: Joe </a:t>
            </a:r>
            <a:r>
              <a:rPr lang="en-US" dirty="0" err="1">
                <a:solidFill>
                  <a:srgbClr val="000000"/>
                </a:solidFill>
              </a:rPr>
              <a:t>Eyermann</a:t>
            </a:r>
            <a:r>
              <a:rPr lang="en-US" dirty="0">
                <a:solidFill>
                  <a:srgbClr val="000000"/>
                </a:solidFill>
              </a:rPr>
              <a:t> (NEU and ex-AZ, US)</a:t>
            </a:r>
          </a:p>
          <a:p>
            <a:r>
              <a:rPr lang="en-US" b="1" dirty="0">
                <a:solidFill>
                  <a:srgbClr val="000000"/>
                </a:solidFill>
              </a:rPr>
              <a:t>Protein Crystallography</a:t>
            </a:r>
            <a:r>
              <a:rPr lang="en-US" dirty="0">
                <a:solidFill>
                  <a:srgbClr val="000000"/>
                </a:solidFill>
              </a:rPr>
              <a:t>: SSGCID (Bart </a:t>
            </a:r>
            <a:r>
              <a:rPr lang="en-US" dirty="0" err="1">
                <a:solidFill>
                  <a:srgbClr val="000000"/>
                </a:solidFill>
              </a:rPr>
              <a:t>Staker</a:t>
            </a:r>
            <a:r>
              <a:rPr lang="en-US" dirty="0">
                <a:solidFill>
                  <a:srgbClr val="000000"/>
                </a:solidFill>
              </a:rPr>
              <a:t>, US), CSGID (Chicago, US), Diamond Light Source (Oxford, UK (Frank von Delft))</a:t>
            </a:r>
          </a:p>
          <a:p>
            <a:r>
              <a:rPr lang="en-US" b="1" dirty="0">
                <a:solidFill>
                  <a:srgbClr val="000000"/>
                </a:solidFill>
              </a:rPr>
              <a:t>Enzymology</a:t>
            </a:r>
            <a:r>
              <a:rPr lang="en-US" dirty="0">
                <a:solidFill>
                  <a:srgbClr val="000000"/>
                </a:solidFill>
              </a:rPr>
              <a:t>: Chris Dowson (Warwick, UK)</a:t>
            </a:r>
          </a:p>
          <a:p>
            <a:r>
              <a:rPr lang="en-US" b="1" dirty="0">
                <a:solidFill>
                  <a:srgbClr val="000000"/>
                </a:solidFill>
              </a:rPr>
              <a:t>DMPK</a:t>
            </a:r>
            <a:r>
              <a:rPr lang="en-US" dirty="0">
                <a:solidFill>
                  <a:srgbClr val="000000"/>
                </a:solidFill>
              </a:rPr>
              <a:t>: NEU </a:t>
            </a:r>
            <a:r>
              <a:rPr lang="en-US" i="1" dirty="0">
                <a:solidFill>
                  <a:srgbClr val="000000"/>
                </a:solidFill>
              </a:rPr>
              <a:t>via</a:t>
            </a:r>
            <a:r>
              <a:rPr lang="en-US" dirty="0">
                <a:solidFill>
                  <a:srgbClr val="000000"/>
                </a:solidFill>
              </a:rPr>
              <a:t> AZ/Charles River</a:t>
            </a:r>
          </a:p>
          <a:p>
            <a:r>
              <a:rPr lang="en-US" b="1" dirty="0">
                <a:solidFill>
                  <a:srgbClr val="000000"/>
                </a:solidFill>
              </a:rPr>
              <a:t>Open Science</a:t>
            </a:r>
            <a:r>
              <a:rPr lang="en-US" dirty="0">
                <a:solidFill>
                  <a:srgbClr val="000000"/>
                </a:solidFill>
              </a:rPr>
              <a:t>: Matthew Todd (UCL, UK)</a:t>
            </a:r>
          </a:p>
          <a:p>
            <a:r>
              <a:rPr lang="en-US" b="1" dirty="0">
                <a:solidFill>
                  <a:srgbClr val="000000"/>
                </a:solidFill>
              </a:rPr>
              <a:t>Existing other contributors</a:t>
            </a:r>
            <a:r>
              <a:rPr lang="en-US" dirty="0">
                <a:solidFill>
                  <a:srgbClr val="000000"/>
                </a:solidFill>
              </a:rPr>
              <a:t>: Chris Swain (Cambridge </a:t>
            </a:r>
            <a:r>
              <a:rPr lang="en-US" dirty="0" err="1">
                <a:solidFill>
                  <a:srgbClr val="000000"/>
                </a:solidFill>
              </a:rPr>
              <a:t>MedChem</a:t>
            </a:r>
            <a:r>
              <a:rPr lang="en-US" dirty="0">
                <a:solidFill>
                  <a:srgbClr val="000000"/>
                </a:solidFill>
              </a:rPr>
              <a:t>, UK), AI companies (</a:t>
            </a:r>
            <a:r>
              <a:rPr lang="en-US" dirty="0" err="1">
                <a:solidFill>
                  <a:srgbClr val="000000"/>
                </a:solidFill>
              </a:rPr>
              <a:t>Optibrium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GlamAI</a:t>
            </a:r>
            <a:r>
              <a:rPr lang="en-US" dirty="0">
                <a:solidFill>
                  <a:srgbClr val="000000"/>
                </a:solidFill>
              </a:rPr>
              <a:t>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735" y="3397956"/>
            <a:ext cx="367171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Resources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$2M over 4 years towards one late lead for an ESKAPE pathogen, complementing the in-kind resources we have assembled.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Additional $0.5M (1 year) to generate back-up late lead.</a:t>
            </a:r>
          </a:p>
        </p:txBody>
      </p:sp>
      <p:pic>
        <p:nvPicPr>
          <p:cNvPr id="3" name="Picture 2" descr="Screen Shot 2020-10-06 at 2.0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222" y="3461956"/>
            <a:ext cx="7337778" cy="339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72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3879" y="0"/>
            <a:ext cx="11911736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28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ADP/ATP Binding Site Comparison of Human Kinases and Bacterial Mur Ligases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9306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E3E9627-A95E-4D9B-A407-50A735ECC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256" y="3544907"/>
            <a:ext cx="585267" cy="3048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DC030A-C4D3-4CE8-81A5-74D7122EF9A1}"/>
              </a:ext>
            </a:extLst>
          </p:cNvPr>
          <p:cNvGrpSpPr/>
          <p:nvPr/>
        </p:nvGrpSpPr>
        <p:grpSpPr>
          <a:xfrm>
            <a:off x="1554556" y="875975"/>
            <a:ext cx="9726765" cy="5816600"/>
            <a:chOff x="985039" y="609600"/>
            <a:chExt cx="9726765" cy="5816600"/>
          </a:xfrm>
        </p:grpSpPr>
        <p:pic>
          <p:nvPicPr>
            <p:cNvPr id="13" name="Picture 12" descr="A picture containing necklace, flower&#10;&#10;Description automatically generated">
              <a:extLst>
                <a:ext uri="{FF2B5EF4-FFF2-40B4-BE49-F238E27FC236}">
                  <a16:creationId xmlns:a16="http://schemas.microsoft.com/office/drawing/2014/main" id="{F192F4AB-BDEF-4AB6-AF50-842555A0FF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92" t="13825" r="27339" b="14481"/>
            <a:stretch/>
          </p:blipFill>
          <p:spPr>
            <a:xfrm>
              <a:off x="4728418" y="609600"/>
              <a:ext cx="2896762" cy="2819400"/>
            </a:xfrm>
            <a:prstGeom prst="rect">
              <a:avLst/>
            </a:prstGeom>
          </p:spPr>
        </p:pic>
        <p:pic>
          <p:nvPicPr>
            <p:cNvPr id="14" name="Picture 13" descr="A close up of a flower&#10;&#10;Description automatically generated">
              <a:extLst>
                <a:ext uri="{FF2B5EF4-FFF2-40B4-BE49-F238E27FC236}">
                  <a16:creationId xmlns:a16="http://schemas.microsoft.com/office/drawing/2014/main" id="{F87F818A-8593-4712-8693-ED53FF33B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38" t="12896" r="27924" b="4700"/>
            <a:stretch/>
          </p:blipFill>
          <p:spPr>
            <a:xfrm>
              <a:off x="7856644" y="1592021"/>
              <a:ext cx="2855160" cy="32421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50A0E1B-5182-477A-A69B-E9C0441B38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1" t="15574" r="23392" b="17541"/>
            <a:stretch/>
          </p:blipFill>
          <p:spPr>
            <a:xfrm>
              <a:off x="4728417" y="3606800"/>
              <a:ext cx="2917107" cy="2819400"/>
            </a:xfrm>
            <a:prstGeom prst="rect">
              <a:avLst/>
            </a:prstGeom>
          </p:spPr>
        </p:pic>
        <p:pic>
          <p:nvPicPr>
            <p:cNvPr id="16" name="Picture 15" descr="A picture containing light, clock&#10;&#10;Description automatically generated">
              <a:extLst>
                <a:ext uri="{FF2B5EF4-FFF2-40B4-BE49-F238E27FC236}">
                  <a16:creationId xmlns:a16="http://schemas.microsoft.com/office/drawing/2014/main" id="{151E86BD-F823-45E2-ADE0-9F6C3686F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53" t="3247" r="18428" b="8006"/>
            <a:stretch/>
          </p:blipFill>
          <p:spPr>
            <a:xfrm>
              <a:off x="985039" y="3606800"/>
              <a:ext cx="2888710" cy="2819400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271AA541-084C-439E-8919-3CB1A1309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480" t="19070" r="15936" b="7924"/>
            <a:stretch/>
          </p:blipFill>
          <p:spPr>
            <a:xfrm>
              <a:off x="1023197" y="677311"/>
              <a:ext cx="2850552" cy="2751689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17D9220-4437-45F1-AD94-66A74D594B01}"/>
                </a:ext>
              </a:extLst>
            </p:cNvPr>
            <p:cNvCxnSpPr/>
            <p:nvPr/>
          </p:nvCxnSpPr>
          <p:spPr>
            <a:xfrm>
              <a:off x="4013200" y="2296616"/>
              <a:ext cx="7152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row: Curved Right 35">
              <a:extLst>
                <a:ext uri="{FF2B5EF4-FFF2-40B4-BE49-F238E27FC236}">
                  <a16:creationId xmlns:a16="http://schemas.microsoft.com/office/drawing/2014/main" id="{F239AF88-8027-47AF-8DE6-8B37733D89C1}"/>
                </a:ext>
              </a:extLst>
            </p:cNvPr>
            <p:cNvSpPr/>
            <p:nvPr/>
          </p:nvSpPr>
          <p:spPr>
            <a:xfrm rot="10800000">
              <a:off x="4084869" y="1889199"/>
              <a:ext cx="244050" cy="772719"/>
            </a:xfrm>
            <a:prstGeom prst="curvedRightArrow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B41C671-414D-4EA4-938B-F4AF542BCCFC}"/>
                </a:ext>
              </a:extLst>
            </p:cNvPr>
            <p:cNvCxnSpPr/>
            <p:nvPr/>
          </p:nvCxnSpPr>
          <p:spPr>
            <a:xfrm>
              <a:off x="3985364" y="4968801"/>
              <a:ext cx="7152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row: Curved Right 37">
              <a:extLst>
                <a:ext uri="{FF2B5EF4-FFF2-40B4-BE49-F238E27FC236}">
                  <a16:creationId xmlns:a16="http://schemas.microsoft.com/office/drawing/2014/main" id="{EB223780-414B-43C4-9BCB-7C6F6446BBBD}"/>
                </a:ext>
              </a:extLst>
            </p:cNvPr>
            <p:cNvSpPr/>
            <p:nvPr/>
          </p:nvSpPr>
          <p:spPr>
            <a:xfrm rot="10800000">
              <a:off x="4057033" y="4561384"/>
              <a:ext cx="244050" cy="772719"/>
            </a:xfrm>
            <a:prstGeom prst="curvedRightArrow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F5AB613-8F36-41F6-A766-845DDBA3C6DA}"/>
              </a:ext>
            </a:extLst>
          </p:cNvPr>
          <p:cNvSpPr txBox="1"/>
          <p:nvPr/>
        </p:nvSpPr>
        <p:spPr>
          <a:xfrm>
            <a:off x="7152640" y="4977045"/>
            <a:ext cx="914400" cy="3231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Loop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22BFD3-250F-4F0E-96B3-37D8A017C34A}"/>
              </a:ext>
            </a:extLst>
          </p:cNvPr>
          <p:cNvSpPr txBox="1"/>
          <p:nvPr/>
        </p:nvSpPr>
        <p:spPr>
          <a:xfrm>
            <a:off x="5712797" y="4173809"/>
            <a:ext cx="914400" cy="3231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1AF9B5-13D4-45FA-9FB4-4C286AD4172C}"/>
              </a:ext>
            </a:extLst>
          </p:cNvPr>
          <p:cNvSpPr txBox="1"/>
          <p:nvPr/>
        </p:nvSpPr>
        <p:spPr>
          <a:xfrm>
            <a:off x="2248237" y="3969121"/>
            <a:ext cx="914400" cy="323163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Hinge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DAFFAD-FFBD-4E4F-9B06-FC646C31A423}"/>
              </a:ext>
            </a:extLst>
          </p:cNvPr>
          <p:cNvSpPr txBox="1"/>
          <p:nvPr/>
        </p:nvSpPr>
        <p:spPr>
          <a:xfrm>
            <a:off x="5322731" y="6337888"/>
            <a:ext cx="759159" cy="323163"/>
          </a:xfrm>
          <a:prstGeom prst="rect">
            <a:avLst/>
          </a:prstGeom>
          <a:solidFill>
            <a:srgbClr val="00B050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1HCK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8A13E5-E0AE-45B6-B773-B9E6C6B7351B}"/>
              </a:ext>
            </a:extLst>
          </p:cNvPr>
          <p:cNvSpPr txBox="1"/>
          <p:nvPr/>
        </p:nvSpPr>
        <p:spPr>
          <a:xfrm>
            <a:off x="1588403" y="6323343"/>
            <a:ext cx="724127" cy="323163"/>
          </a:xfrm>
          <a:prstGeom prst="rect">
            <a:avLst/>
          </a:prstGeom>
          <a:solidFill>
            <a:srgbClr val="00B050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1HCK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E302F-A489-4AF8-AF36-46FEA88A7601}"/>
              </a:ext>
            </a:extLst>
          </p:cNvPr>
          <p:cNvSpPr txBox="1"/>
          <p:nvPr/>
        </p:nvSpPr>
        <p:spPr>
          <a:xfrm>
            <a:off x="477187" y="4977043"/>
            <a:ext cx="1010453" cy="96949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CDK2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Kinase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F04C61-5BD7-47D3-95D7-BFC247E5D28B}"/>
              </a:ext>
            </a:extLst>
          </p:cNvPr>
          <p:cNvSpPr txBox="1"/>
          <p:nvPr/>
        </p:nvSpPr>
        <p:spPr>
          <a:xfrm>
            <a:off x="506199" y="1838654"/>
            <a:ext cx="967704" cy="969494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 coli</a:t>
            </a:r>
          </a:p>
          <a:p>
            <a:pPr algn="ctr"/>
            <a:r>
              <a:rPr lang="en-US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murD</a:t>
            </a:r>
            <a:endParaRPr 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A95F51-242F-4D7D-8D9B-33F9E335FB3A}"/>
              </a:ext>
            </a:extLst>
          </p:cNvPr>
          <p:cNvSpPr txBox="1"/>
          <p:nvPr/>
        </p:nvSpPr>
        <p:spPr>
          <a:xfrm>
            <a:off x="1637547" y="3349545"/>
            <a:ext cx="766423" cy="323163"/>
          </a:xfrm>
          <a:prstGeom prst="rect">
            <a:avLst/>
          </a:prstGeom>
          <a:solidFill>
            <a:srgbClr val="00B0F0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2UAG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32C32B-2D9E-4858-9872-3A8FD0650919}"/>
              </a:ext>
            </a:extLst>
          </p:cNvPr>
          <p:cNvSpPr txBox="1"/>
          <p:nvPr/>
        </p:nvSpPr>
        <p:spPr>
          <a:xfrm>
            <a:off x="5326747" y="3349543"/>
            <a:ext cx="755143" cy="323163"/>
          </a:xfrm>
          <a:prstGeom prst="rect">
            <a:avLst/>
          </a:prstGeom>
          <a:solidFill>
            <a:srgbClr val="00B0F0"/>
          </a:solidFill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5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2UAG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8279A3-D574-4638-8729-B54BA641D243}"/>
              </a:ext>
            </a:extLst>
          </p:cNvPr>
          <p:cNvSpPr txBox="1"/>
          <p:nvPr/>
        </p:nvSpPr>
        <p:spPr>
          <a:xfrm>
            <a:off x="3455594" y="1261021"/>
            <a:ext cx="585417" cy="26161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100" b="1" dirty="0">
                <a:latin typeface="Arial Black" panose="020B0A04020102020204" pitchFamily="34" charset="0"/>
                <a:cs typeface="Arial" panose="020B0604020202020204" pitchFamily="34" charset="0"/>
              </a:rPr>
              <a:t>N271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F1749B-3771-4B35-83B3-3445AD058F12}"/>
              </a:ext>
            </a:extLst>
          </p:cNvPr>
          <p:cNvSpPr txBox="1"/>
          <p:nvPr/>
        </p:nvSpPr>
        <p:spPr>
          <a:xfrm>
            <a:off x="7481625" y="2541933"/>
            <a:ext cx="585417" cy="26161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100" b="1" dirty="0">
                <a:solidFill>
                  <a:srgbClr val="FFFF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N271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51B76C-69FB-410B-AF07-BEEB92D6D3ED}"/>
              </a:ext>
            </a:extLst>
          </p:cNvPr>
          <p:cNvSpPr txBox="1"/>
          <p:nvPr/>
        </p:nvSpPr>
        <p:spPr>
          <a:xfrm>
            <a:off x="10655265" y="3526513"/>
            <a:ext cx="585417" cy="26161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100" b="1" dirty="0">
                <a:solidFill>
                  <a:srgbClr val="FFFFFF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N271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817A26-98BA-4DB0-9CD9-3D90C276C979}"/>
              </a:ext>
            </a:extLst>
          </p:cNvPr>
          <p:cNvSpPr txBox="1"/>
          <p:nvPr/>
        </p:nvSpPr>
        <p:spPr>
          <a:xfrm>
            <a:off x="8426161" y="5258760"/>
            <a:ext cx="3077385" cy="1077217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b="1" dirty="0" err="1">
                <a:solidFill>
                  <a:srgbClr val="003760"/>
                </a:solidFill>
              </a:rPr>
              <a:t>murD</a:t>
            </a:r>
            <a:r>
              <a:rPr lang="en-US" sz="1600" b="1" dirty="0">
                <a:solidFill>
                  <a:srgbClr val="003760"/>
                </a:solidFill>
              </a:rPr>
              <a:t> ADP forms H-bonds to </a:t>
            </a:r>
          </a:p>
          <a:p>
            <a:r>
              <a:rPr lang="en-US" sz="1600" b="1" dirty="0">
                <a:solidFill>
                  <a:srgbClr val="003760"/>
                </a:solidFill>
              </a:rPr>
              <a:t>end of </a:t>
            </a:r>
            <a:r>
              <a:rPr lang="en-US" sz="1600" b="1" dirty="0" err="1">
                <a:solidFill>
                  <a:srgbClr val="003760"/>
                </a:solidFill>
              </a:rPr>
              <a:t>murD</a:t>
            </a:r>
            <a:r>
              <a:rPr lang="en-US" sz="1600" b="1" dirty="0">
                <a:solidFill>
                  <a:srgbClr val="003760"/>
                </a:solidFill>
              </a:rPr>
              <a:t> helix – significant</a:t>
            </a:r>
          </a:p>
          <a:p>
            <a:r>
              <a:rPr lang="en-US" sz="1600" b="1" dirty="0">
                <a:solidFill>
                  <a:srgbClr val="003760"/>
                </a:solidFill>
              </a:rPr>
              <a:t>difference to ATP interaction with</a:t>
            </a:r>
          </a:p>
          <a:p>
            <a:r>
              <a:rPr lang="en-US" sz="1600" b="1" dirty="0">
                <a:solidFill>
                  <a:srgbClr val="003760"/>
                </a:solidFill>
              </a:rPr>
              <a:t>catalytic lysine in human kinases </a:t>
            </a:r>
          </a:p>
        </p:txBody>
      </p:sp>
      <p:sp>
        <p:nvSpPr>
          <p:cNvPr id="43" name="Rectangle: Rounded Corners 61">
            <a:extLst>
              <a:ext uri="{FF2B5EF4-FFF2-40B4-BE49-F238E27FC236}">
                <a16:creationId xmlns:a16="http://schemas.microsoft.com/office/drawing/2014/main" id="{4E5708DC-97A5-4108-BB85-EEB10EFEABD6}"/>
              </a:ext>
            </a:extLst>
          </p:cNvPr>
          <p:cNvSpPr/>
          <p:nvPr/>
        </p:nvSpPr>
        <p:spPr>
          <a:xfrm>
            <a:off x="8426160" y="5282875"/>
            <a:ext cx="2988600" cy="1077219"/>
          </a:xfrm>
          <a:prstGeom prst="roundRect">
            <a:avLst/>
          </a:prstGeom>
          <a:solidFill>
            <a:srgbClr val="DCF117">
              <a:alpha val="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6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5263164" y="-5844"/>
            <a:ext cx="1665869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Our Aim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7777" y="1058336"/>
            <a:ext cx="10498667" cy="526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To discover small molecule inhibitors of the </a:t>
            </a:r>
            <a:r>
              <a:rPr lang="en-US" sz="2800" dirty="0" err="1">
                <a:solidFill>
                  <a:srgbClr val="000000"/>
                </a:solidFill>
              </a:rPr>
              <a:t>mur</a:t>
            </a:r>
            <a:r>
              <a:rPr lang="en-US" sz="2800" dirty="0">
                <a:solidFill>
                  <a:srgbClr val="000000"/>
                </a:solidFill>
              </a:rPr>
              <a:t> ligases, providing the starting point for the development of antibiotics with a novel mechanism of action.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Address the challenge of AMR by pursuing dual inhibitors, i.e. single compounds with activity against 2+ </a:t>
            </a:r>
            <a:r>
              <a:rPr lang="en-US" sz="2800" dirty="0" err="1">
                <a:solidFill>
                  <a:srgbClr val="000000"/>
                </a:solidFill>
              </a:rPr>
              <a:t>mur</a:t>
            </a:r>
            <a:r>
              <a:rPr lang="en-US" sz="2800" dirty="0">
                <a:solidFill>
                  <a:srgbClr val="000000"/>
                </a:solidFill>
              </a:rPr>
              <a:t> ligases.</a:t>
            </a: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endParaRPr lang="en-US" sz="2800" dirty="0">
              <a:solidFill>
                <a:srgbClr val="000000"/>
              </a:solidFill>
            </a:endParaRPr>
          </a:p>
          <a:p>
            <a:pPr algn="ctr"/>
            <a:r>
              <a:rPr lang="en-US" sz="2800" dirty="0">
                <a:solidFill>
                  <a:srgbClr val="000000"/>
                </a:solidFill>
              </a:rPr>
              <a:t>Objective: Two late leads suitable for preclinical evaluation in the next 4/5 years, targeting ESKAPE pathogens, with initial emphasis on </a:t>
            </a:r>
            <a:r>
              <a:rPr lang="en-US" sz="2800" i="1" dirty="0" err="1">
                <a:solidFill>
                  <a:srgbClr val="000000"/>
                </a:solidFill>
              </a:rPr>
              <a:t>Enterobacteriaceae</a:t>
            </a:r>
            <a:r>
              <a:rPr lang="en-US" sz="2800" i="1" dirty="0">
                <a:solidFill>
                  <a:srgbClr val="0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077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4366588" y="-5844"/>
            <a:ext cx="3459028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Why Multi-Target?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9F2E3150-7811-DA4D-A558-30E61F72D84F}"/>
              </a:ext>
            </a:extLst>
          </p:cNvPr>
          <p:cNvSpPr txBox="1">
            <a:spLocks noChangeArrowheads="1"/>
          </p:cNvSpPr>
          <p:nvPr/>
        </p:nvSpPr>
        <p:spPr>
          <a:xfrm>
            <a:off x="580574" y="1575513"/>
            <a:ext cx="5387076" cy="410027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70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Monotype Sorts" pitchFamily="2" charset="2"/>
              <a:buChar char="n"/>
              <a:defRPr kumimoji="1" sz="3200">
                <a:solidFill>
                  <a:schemeClr val="tx1"/>
                </a:solidFill>
                <a:latin typeface="+mn-lt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SzPct val="70000"/>
              <a:buFont typeface="Monotype Sorts" pitchFamily="2" charset="2"/>
              <a:buChar char="n"/>
              <a:tabLst/>
              <a:defRPr/>
            </a:pPr>
            <a:r>
              <a:rPr kumimoji="1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Successful </a:t>
            </a:r>
            <a:r>
              <a:rPr kumimoji="1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monotherapeutic</a:t>
            </a:r>
            <a:r>
              <a:rPr kumimoji="1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 </a:t>
            </a:r>
            <a:r>
              <a:rPr kumimoji="1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antibacterials</a:t>
            </a:r>
            <a:endParaRPr kumimoji="1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/>
            </a:endParaRPr>
          </a:p>
          <a:p>
            <a:pPr marL="800100" marR="0" lvl="1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Not subject to single-step mutation to high level resistance</a:t>
            </a:r>
            <a:r>
              <a:rPr lang="en-US" sz="2000" b="1" kern="0" dirty="0">
                <a:solidFill>
                  <a:srgbClr val="000000"/>
                </a:solidFill>
                <a:latin typeface="+mj-lt"/>
                <a:ea typeface="ＭＳ Ｐゴシック"/>
              </a:rPr>
              <a:t>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lt"/>
                <a:ea typeface="ＭＳ Ｐゴシック"/>
              </a:rPr>
              <a:t>because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ＭＳ Ｐゴシック"/>
              </a:rPr>
              <a:t> </a:t>
            </a:r>
            <a:r>
              <a:rPr kumimoji="1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they target</a:t>
            </a:r>
          </a:p>
          <a:p>
            <a:pPr marL="1200150" marR="0" lvl="2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Multiple related enzymes</a:t>
            </a:r>
          </a:p>
          <a:p>
            <a:pPr marL="1200150" marR="0" lvl="2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Gene products that are multiply encoded</a:t>
            </a:r>
          </a:p>
          <a:p>
            <a:pPr marL="1200150" marR="0" lvl="2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Substrates encoded by multiple enzymes</a:t>
            </a:r>
          </a:p>
          <a:p>
            <a:pPr marL="1200150" marR="0" lvl="2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1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/>
            </a:endParaRPr>
          </a:p>
          <a:p>
            <a:pPr marL="457200" marR="0" lvl="1" indent="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SzPct val="70000"/>
              <a:buFont typeface="Monotype Sorts" pitchFamily="2" charset="2"/>
              <a:buChar char="n"/>
              <a:tabLst/>
              <a:defRPr/>
            </a:pP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Current drugs inhibiting single enzymes </a:t>
            </a:r>
          </a:p>
          <a:p>
            <a:pPr marL="800100" marR="0" lvl="1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Generally used in combination  </a:t>
            </a:r>
            <a:b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</a:b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ＭＳ Ｐゴシック"/>
              </a:rPr>
              <a:t>because</a:t>
            </a:r>
            <a:r>
              <a:rPr kumimoji="1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 they are readily subject to single mutation resistance </a:t>
            </a:r>
          </a:p>
          <a:p>
            <a:pPr marL="800100" marR="0" lvl="1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endParaRPr kumimoji="1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/>
            </a:endParaRPr>
          </a:p>
          <a:p>
            <a:pPr marL="400050" marR="0" lvl="0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SzPct val="70000"/>
              <a:buFont typeface="Monotype Sorts" pitchFamily="2" charset="2"/>
              <a:buChar char="n"/>
              <a:tabLst/>
              <a:defRPr/>
            </a:pPr>
            <a:r>
              <a:rPr kumimoji="1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/>
              </a:rPr>
              <a:t>Multi targeting mitigates against spontaneous resistance</a:t>
            </a:r>
          </a:p>
          <a:p>
            <a:pPr marL="57150" lvl="0" indent="0" defTabSz="914400" eaLnBrk="1" hangingPunct="1">
              <a:lnSpc>
                <a:spcPct val="85000"/>
              </a:lnSpc>
              <a:spcBef>
                <a:spcPct val="40000"/>
              </a:spcBef>
              <a:buClr>
                <a:srgbClr val="0099CC"/>
              </a:buClr>
              <a:buNone/>
              <a:defRPr/>
            </a:pPr>
            <a:r>
              <a:rPr lang="en-US" sz="2400" kern="0" dirty="0">
                <a:solidFill>
                  <a:srgbClr val="000000"/>
                </a:solidFill>
                <a:latin typeface="+mj-lt"/>
                <a:ea typeface="ＭＳ Ｐゴシック"/>
              </a:rPr>
              <a:t>	</a:t>
            </a:r>
            <a:r>
              <a:rPr lang="en-US" sz="2000" kern="0" dirty="0">
                <a:solidFill>
                  <a:srgbClr val="000000"/>
                </a:solidFill>
                <a:latin typeface="+mj-lt"/>
                <a:ea typeface="ＭＳ Ｐゴシック"/>
              </a:rPr>
              <a:t>1 target    1/10</a:t>
            </a:r>
            <a:r>
              <a:rPr lang="en-US" sz="2000" kern="0" baseline="30000" dirty="0">
                <a:solidFill>
                  <a:srgbClr val="000000"/>
                </a:solidFill>
                <a:latin typeface="+mj-lt"/>
                <a:ea typeface="ＭＳ Ｐゴシック"/>
              </a:rPr>
              <a:t>7</a:t>
            </a:r>
          </a:p>
          <a:p>
            <a:pPr marL="57150" lvl="0" indent="0" defTabSz="914400" eaLnBrk="1" hangingPunct="1">
              <a:lnSpc>
                <a:spcPct val="85000"/>
              </a:lnSpc>
              <a:spcBef>
                <a:spcPct val="40000"/>
              </a:spcBef>
              <a:buClr>
                <a:srgbClr val="0099CC"/>
              </a:buClr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+mj-lt"/>
                <a:ea typeface="ＭＳ Ｐゴシック"/>
              </a:rPr>
              <a:t>	2 targets  1/10</a:t>
            </a:r>
            <a:r>
              <a:rPr lang="en-US" sz="2000" kern="0" baseline="30000" dirty="0">
                <a:solidFill>
                  <a:srgbClr val="000000"/>
                </a:solidFill>
                <a:latin typeface="+mj-lt"/>
                <a:ea typeface="ＭＳ Ｐゴシック"/>
              </a:rPr>
              <a:t>14</a:t>
            </a:r>
            <a:r>
              <a:rPr lang="en-US" sz="2000" kern="0" dirty="0">
                <a:solidFill>
                  <a:srgbClr val="000000"/>
                </a:solidFill>
                <a:latin typeface="+mj-lt"/>
                <a:ea typeface="ＭＳ Ｐゴシック"/>
              </a:rPr>
              <a:t> (size of the human </a:t>
            </a:r>
            <a:r>
              <a:rPr lang="en-US" sz="2000" kern="0" dirty="0" err="1">
                <a:solidFill>
                  <a:srgbClr val="000000"/>
                </a:solidFill>
                <a:latin typeface="+mj-lt"/>
                <a:ea typeface="ＭＳ Ｐゴシック"/>
              </a:rPr>
              <a:t>microbiome</a:t>
            </a:r>
            <a:r>
              <a:rPr lang="en-US" sz="2000" kern="0" dirty="0">
                <a:solidFill>
                  <a:srgbClr val="000000"/>
                </a:solidFill>
                <a:latin typeface="+mj-lt"/>
                <a:ea typeface="ＭＳ Ｐゴシック"/>
              </a:rPr>
              <a:t>)</a:t>
            </a:r>
          </a:p>
          <a:p>
            <a:pPr marL="57150" lvl="0" indent="0" defTabSz="914400" eaLnBrk="1" hangingPunct="1">
              <a:lnSpc>
                <a:spcPct val="85000"/>
              </a:lnSpc>
              <a:spcBef>
                <a:spcPct val="40000"/>
              </a:spcBef>
              <a:buClr>
                <a:srgbClr val="0099CC"/>
              </a:buClr>
              <a:buNone/>
              <a:defRPr/>
            </a:pPr>
            <a:r>
              <a:rPr lang="en-US" sz="2000" kern="0" dirty="0">
                <a:solidFill>
                  <a:srgbClr val="000000"/>
                </a:solidFill>
                <a:latin typeface="+mj-lt"/>
                <a:ea typeface="ＭＳ Ｐゴシック"/>
              </a:rPr>
              <a:t>	3 targets  1/10</a:t>
            </a:r>
            <a:r>
              <a:rPr lang="en-US" sz="2000" kern="0" baseline="30000" dirty="0">
                <a:solidFill>
                  <a:srgbClr val="000000"/>
                </a:solidFill>
                <a:latin typeface="+mj-lt"/>
                <a:ea typeface="ＭＳ Ｐゴシック"/>
              </a:rPr>
              <a:t>21</a:t>
            </a:r>
          </a:p>
          <a:p>
            <a:pPr marL="400050" marR="0" lvl="0" indent="-342900" algn="l" defTabSz="914400" rtl="0" eaLnBrk="1" fontAlgn="base" latinLnBrk="0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Clr>
                <a:srgbClr val="0099CC"/>
              </a:buClr>
              <a:buSzPct val="70000"/>
              <a:buFont typeface="Monotype Sorts" pitchFamily="2" charset="2"/>
              <a:buChar char="n"/>
              <a:tabLst/>
              <a:defRPr/>
            </a:pPr>
            <a:endParaRPr kumimoji="1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ＭＳ Ｐゴシック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7DBC8-2EE4-B34B-841F-2570F01F9CD6}"/>
              </a:ext>
            </a:extLst>
          </p:cNvPr>
          <p:cNvSpPr txBox="1"/>
          <p:nvPr/>
        </p:nvSpPr>
        <p:spPr>
          <a:xfrm>
            <a:off x="7053526" y="1744847"/>
            <a:ext cx="4880122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+mj-lt"/>
              </a:rPr>
              <a:t>B-lactams	</a:t>
            </a:r>
            <a:r>
              <a:rPr lang="en-US" sz="1800" kern="0" dirty="0">
                <a:solidFill>
                  <a:srgbClr val="660066"/>
                </a:solidFill>
                <a:latin typeface="+mj-lt"/>
              </a:rPr>
              <a:t>	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+mj-lt"/>
              </a:rPr>
              <a:t>multiple PBPs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</a:rPr>
              <a:t>Fluoroquinolones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</a:rPr>
              <a:t> 	</a:t>
            </a:r>
            <a:r>
              <a:rPr lang="en-US" sz="1800" kern="0" dirty="0" err="1">
                <a:solidFill>
                  <a:srgbClr val="000090"/>
                </a:solidFill>
                <a:latin typeface="+mj-lt"/>
              </a:rPr>
              <a:t>g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</a:rPr>
              <a:t>yrase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90"/>
                </a:solidFill>
                <a:effectLst/>
                <a:uLnTx/>
                <a:uFillTx/>
                <a:latin typeface="+mj-lt"/>
              </a:rPr>
              <a:t>, Topo IV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Macrolides	50S RNA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Oxazolidinones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Chloramphenicol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Pleuromutilins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Streptogramins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FF"/>
                </a:solidFill>
                <a:effectLst/>
                <a:uLnTx/>
                <a:uFillTx/>
                <a:latin typeface="+mj-lt"/>
              </a:rPr>
              <a:t>Lincomycins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FF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j-lt"/>
              </a:rPr>
              <a:t>Tetracycline	30S RNA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+mj-lt"/>
              </a:rPr>
              <a:t>Aminoglycosides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</a:rPr>
              <a:t>Daptomycin	membranes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j-lt"/>
              </a:rPr>
              <a:t>Polymyxin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Metronidizole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</a:rPr>
              <a:t>	DNA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lt"/>
              </a:rPr>
              <a:t>Glycopeptides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j-lt"/>
              </a:rPr>
              <a:t>lipidII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j-lt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09D245-45C5-2748-B267-B0EE0436B65E}"/>
              </a:ext>
            </a:extLst>
          </p:cNvPr>
          <p:cNvCxnSpPr/>
          <p:nvPr/>
        </p:nvCxnSpPr>
        <p:spPr>
          <a:xfrm flipH="1">
            <a:off x="6067655" y="2100687"/>
            <a:ext cx="796418" cy="774854"/>
          </a:xfrm>
          <a:prstGeom prst="line">
            <a:avLst/>
          </a:prstGeom>
          <a:noFill/>
          <a:ln w="25400" cap="flat" cmpd="sng" algn="ctr">
            <a:solidFill>
              <a:srgbClr val="2D5CB9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6E45E3-B8FE-0F4E-A7C7-BD3FF78D5CD3}"/>
              </a:ext>
            </a:extLst>
          </p:cNvPr>
          <p:cNvCxnSpPr/>
          <p:nvPr/>
        </p:nvCxnSpPr>
        <p:spPr>
          <a:xfrm>
            <a:off x="6029987" y="3758600"/>
            <a:ext cx="871754" cy="1775708"/>
          </a:xfrm>
          <a:prstGeom prst="line">
            <a:avLst/>
          </a:prstGeom>
          <a:noFill/>
          <a:ln w="25400" cap="flat" cmpd="sng" algn="ctr">
            <a:solidFill>
              <a:srgbClr val="2D5CB9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50319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782103" y="43798"/>
            <a:ext cx="10589185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Cellular Compartmentalization of Peptidoglycan Biosynthesis 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Box 11">
            <a:extLst>
              <a:ext uri="{FF2B5EF4-FFF2-40B4-BE49-F238E27FC236}">
                <a16:creationId xmlns:a16="http://schemas.microsoft.com/office/drawing/2014/main" id="{41EC5C6F-D233-0B41-AA41-1F6555A12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080" y="5307529"/>
            <a:ext cx="1902850" cy="338554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0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 err="1">
                <a:solidFill>
                  <a:srgbClr val="000000"/>
                </a:solidFill>
                <a:latin typeface="Arial" charset="0"/>
                <a:ea typeface="ＭＳ Ｐゴシック" charset="0"/>
              </a:rPr>
              <a:t>Extracytoplasmic</a:t>
            </a:r>
            <a:endParaRPr lang="en-GB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631D6021-5453-B049-831A-C64B01417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799" y="5304110"/>
            <a:ext cx="2938841" cy="1077218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0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Crosslinking of carbohydrate and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pentapeptide to yield final polymer</a:t>
            </a: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49747AFE-7289-244C-A4D6-68CFBDD5B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62173" y="4839760"/>
            <a:ext cx="0" cy="461448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8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6EB6870A-0D90-CB4C-88BE-3B839B2486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578048" y="2936830"/>
            <a:ext cx="0" cy="708195"/>
          </a:xfrm>
          <a:prstGeom prst="line">
            <a:avLst/>
          </a:prstGeom>
          <a:noFill/>
          <a:ln w="571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charset="0"/>
              <a:ea typeface="ＭＳ Ｐゴシック" charset="0"/>
            </a:endParaRP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A2473C55-FDAE-1B41-9F04-C13F7F3F28F4}"/>
              </a:ext>
            </a:extLst>
          </p:cNvPr>
          <p:cNvGrpSpPr>
            <a:grpSpLocks/>
          </p:cNvGrpSpPr>
          <p:nvPr/>
        </p:nvGrpSpPr>
        <p:grpSpPr bwMode="auto">
          <a:xfrm>
            <a:off x="5793987" y="2302301"/>
            <a:ext cx="4394064" cy="584821"/>
            <a:chOff x="2285" y="1229"/>
            <a:chExt cx="2476" cy="365"/>
          </a:xfrm>
        </p:grpSpPr>
        <p:sp>
          <p:nvSpPr>
            <p:cNvPr id="17" name="Text Box 3">
              <a:extLst>
                <a:ext uri="{FF2B5EF4-FFF2-40B4-BE49-F238E27FC236}">
                  <a16:creationId xmlns:a16="http://schemas.microsoft.com/office/drawing/2014/main" id="{568CE3F8-9EFC-5046-B68E-D6D07340A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5" y="1229"/>
              <a:ext cx="791" cy="21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0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600" b="1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Cytoplasmic</a:t>
              </a:r>
            </a:p>
          </p:txBody>
        </p:sp>
        <p:sp>
          <p:nvSpPr>
            <p:cNvPr id="18" name="Text Box 4">
              <a:extLst>
                <a:ext uri="{FF2B5EF4-FFF2-40B4-BE49-F238E27FC236}">
                  <a16:creationId xmlns:a16="http://schemas.microsoft.com/office/drawing/2014/main" id="{7C082FA7-BA6C-AE40-AD36-1260CD5C9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9" y="1229"/>
              <a:ext cx="1562" cy="365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800080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600" b="1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Synthesis of a </a:t>
              </a:r>
              <a:r>
                <a:rPr lang="en-GB" sz="1600" b="1" dirty="0">
                  <a:solidFill>
                    <a:srgbClr val="3366CC"/>
                  </a:solidFill>
                  <a:latin typeface="Arial" charset="0"/>
                  <a:ea typeface="ＭＳ Ｐゴシック" charset="0"/>
                </a:rPr>
                <a:t>UDP-Sugar</a:t>
              </a:r>
              <a:r>
                <a:rPr lang="en-GB" sz="1600" b="1" dirty="0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 </a:t>
              </a: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600" b="1" dirty="0" err="1">
                  <a:solidFill>
                    <a:srgbClr val="CC0000"/>
                  </a:solidFill>
                  <a:latin typeface="Arial" charset="0"/>
                  <a:ea typeface="ＭＳ Ｐゴシック" charset="0"/>
                </a:rPr>
                <a:t>Pentapeptide</a:t>
              </a:r>
              <a:endParaRPr lang="en-GB" sz="1600" b="1" dirty="0">
                <a:solidFill>
                  <a:srgbClr val="CC0000"/>
                </a:solidFill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19" name="Text Box 7">
            <a:extLst>
              <a:ext uri="{FF2B5EF4-FFF2-40B4-BE49-F238E27FC236}">
                <a16:creationId xmlns:a16="http://schemas.microsoft.com/office/drawing/2014/main" id="{D4CE9D66-0514-414B-A48F-A9CF32DEE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1904" y="3746461"/>
            <a:ext cx="1965027" cy="338554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0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Membrane-bound 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DA738A51-B2D7-F948-B7C0-A60B0B3D2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798" y="3719934"/>
            <a:ext cx="3108192" cy="1077218"/>
          </a:xfrm>
          <a:prstGeom prst="rect">
            <a:avLst/>
          </a:prstGeom>
          <a:noFill/>
          <a:ln w="19050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80008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Attachment to a lipid carrier,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addition of an </a:t>
            </a:r>
            <a:r>
              <a:rPr lang="en-GB" sz="1600" b="1" dirty="0">
                <a:solidFill>
                  <a:srgbClr val="33CC33"/>
                </a:solidFill>
                <a:latin typeface="Arial" charset="0"/>
                <a:ea typeface="ＭＳ Ｐゴシック" charset="0"/>
              </a:rPr>
              <a:t>extra carbohydrate</a:t>
            </a: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 </a:t>
            </a:r>
          </a:p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and </a:t>
            </a:r>
            <a:r>
              <a:rPr lang="en-GB" sz="1600" b="1" dirty="0">
                <a:solidFill>
                  <a:srgbClr val="CC0000"/>
                </a:solidFill>
                <a:latin typeface="Arial" charset="0"/>
                <a:ea typeface="ＭＳ Ｐゴシック" charset="0"/>
              </a:rPr>
              <a:t>crosslinking amino acids</a:t>
            </a:r>
            <a:endParaRPr lang="en-GB" sz="1600" b="1" dirty="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21" name="Picture 16">
            <a:extLst>
              <a:ext uri="{FF2B5EF4-FFF2-40B4-BE49-F238E27FC236}">
                <a16:creationId xmlns:a16="http://schemas.microsoft.com/office/drawing/2014/main" id="{807560D3-8666-D349-99E5-DDA4DE68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4509840"/>
            <a:ext cx="2303462" cy="158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 descr="u1fig9a">
            <a:extLst>
              <a:ext uri="{FF2B5EF4-FFF2-40B4-BE49-F238E27FC236}">
                <a16:creationId xmlns:a16="http://schemas.microsoft.com/office/drawing/2014/main" id="{09674AD1-4F5E-F04C-A66C-3FCCF9ACD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86" y="1255059"/>
            <a:ext cx="3779401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A11643-22F7-FF49-81B8-4BE34C11CA1E}"/>
              </a:ext>
            </a:extLst>
          </p:cNvPr>
          <p:cNvSpPr/>
          <p:nvPr/>
        </p:nvSpPr>
        <p:spPr>
          <a:xfrm>
            <a:off x="10406334" y="2394656"/>
            <a:ext cx="1446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Mur Ligases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13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">
            <a:extLst>
              <a:ext uri="{FF2B5EF4-FFF2-40B4-BE49-F238E27FC236}">
                <a16:creationId xmlns:a16="http://schemas.microsoft.com/office/drawing/2014/main" id="{4169550B-ECD0-054D-A746-32F1AFE0F7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505521"/>
              </p:ext>
            </p:extLst>
          </p:nvPr>
        </p:nvGraphicFramePr>
        <p:xfrm>
          <a:off x="2210551" y="1265238"/>
          <a:ext cx="8263775" cy="4690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name="ISIS/Draw Sketch" r:id="rId3" imgW="53733700" imgH="30505400" progId="ISISServer">
                  <p:embed/>
                </p:oleObj>
              </mc:Choice>
              <mc:Fallback>
                <p:oleObj name="ISIS/Draw Sketch" r:id="rId3" imgW="53733700" imgH="30505400" progId="ISISServer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0551" y="1265238"/>
                        <a:ext cx="8263775" cy="4690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4">
            <a:extLst>
              <a:ext uri="{FF2B5EF4-FFF2-40B4-BE49-F238E27FC236}">
                <a16:creationId xmlns:a16="http://schemas.microsoft.com/office/drawing/2014/main" id="{465CBAB2-0740-AC44-AB67-FEA60FF1FF81}"/>
              </a:ext>
            </a:extLst>
          </p:cNvPr>
          <p:cNvGrpSpPr>
            <a:grpSpLocks/>
          </p:cNvGrpSpPr>
          <p:nvPr/>
        </p:nvGrpSpPr>
        <p:grpSpPr bwMode="auto">
          <a:xfrm>
            <a:off x="3098800" y="2238376"/>
            <a:ext cx="4668838" cy="4451349"/>
            <a:chOff x="992" y="1410"/>
            <a:chExt cx="2941" cy="2804"/>
          </a:xfrm>
        </p:grpSpPr>
        <p:sp>
          <p:nvSpPr>
            <p:cNvPr id="26" name="Line 5">
              <a:extLst>
                <a:ext uri="{FF2B5EF4-FFF2-40B4-BE49-F238E27FC236}">
                  <a16:creationId xmlns:a16="http://schemas.microsoft.com/office/drawing/2014/main" id="{0C70AC71-9B87-6F46-B5C2-A9D2D46A0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1" y="1410"/>
              <a:ext cx="0" cy="24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000000"/>
                </a:solidFill>
                <a:latin typeface="Times New Roman" charset="0"/>
                <a:ea typeface="ＭＳ Ｐゴシック" charset="0"/>
              </a:endParaRPr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956A77D1-A924-3842-B4F1-728B7FCDD3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2" y="1616"/>
              <a:ext cx="2941" cy="2598"/>
              <a:chOff x="992" y="1616"/>
              <a:chExt cx="2941" cy="2598"/>
            </a:xfrm>
          </p:grpSpPr>
          <p:sp>
            <p:nvSpPr>
              <p:cNvPr id="28" name="Text Box 7">
                <a:extLst>
                  <a:ext uri="{FF2B5EF4-FFF2-40B4-BE49-F238E27FC236}">
                    <a16:creationId xmlns:a16="http://schemas.microsoft.com/office/drawing/2014/main" id="{D716F95D-1593-0942-8649-0BAD1931D0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2" y="1650"/>
                <a:ext cx="748" cy="194"/>
              </a:xfrm>
              <a:prstGeom prst="rect">
                <a:avLst/>
              </a:prstGeom>
              <a:solidFill>
                <a:srgbClr val="009900"/>
              </a:solidFill>
              <a:ln w="381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GB" sz="1400" b="1" i="1" dirty="0">
                    <a:solidFill>
                      <a:srgbClr val="FFFF00"/>
                    </a:solidFill>
                    <a:latin typeface="Arial" charset="0"/>
                    <a:ea typeface="ＭＳ Ｐゴシック" charset="0"/>
                  </a:rPr>
                  <a:t>Fosfomycin</a:t>
                </a:r>
                <a:endParaRPr lang="en-GB" sz="1400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29" name="Text Box 8">
                <a:extLst>
                  <a:ext uri="{FF2B5EF4-FFF2-40B4-BE49-F238E27FC236}">
                    <a16:creationId xmlns:a16="http://schemas.microsoft.com/office/drawing/2014/main" id="{04277E30-8088-E44E-9889-B0C8900622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7" y="3853"/>
                <a:ext cx="875" cy="194"/>
              </a:xfrm>
              <a:prstGeom prst="rect">
                <a:avLst/>
              </a:prstGeom>
              <a:solidFill>
                <a:srgbClr val="009900"/>
              </a:solidFill>
              <a:ln w="38100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GB" sz="1400" b="1" i="1" dirty="0">
                    <a:solidFill>
                      <a:srgbClr val="FFFF00"/>
                    </a:solidFill>
                    <a:latin typeface="Arial" charset="0"/>
                    <a:ea typeface="ＭＳ Ｐゴシック" charset="0"/>
                  </a:rPr>
                  <a:t>D-</a:t>
                </a:r>
                <a:r>
                  <a:rPr lang="en-GB" sz="1400" b="1" i="1" dirty="0" err="1">
                    <a:solidFill>
                      <a:srgbClr val="FFFF00"/>
                    </a:solidFill>
                    <a:latin typeface="Arial" charset="0"/>
                    <a:ea typeface="ＭＳ Ｐゴシック" charset="0"/>
                  </a:rPr>
                  <a:t>Cycloserine</a:t>
                </a:r>
                <a:endParaRPr lang="en-GB" sz="1400" dirty="0">
                  <a:solidFill>
                    <a:srgbClr val="000000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5E142717-7B98-E64E-93EC-DA46E4940B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07686" flipH="1" flipV="1">
                <a:off x="2107" y="3675"/>
                <a:ext cx="431" cy="22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2AB28A26-D4D9-4A49-B1DC-84047CEB8E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7474183" flipH="1" flipV="1">
                <a:off x="2459" y="3494"/>
                <a:ext cx="693" cy="748"/>
              </a:xfrm>
              <a:prstGeom prst="line">
                <a:avLst/>
              </a:prstGeom>
              <a:noFill/>
              <a:ln w="38100">
                <a:solidFill>
                  <a:srgbClr val="00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>
                  <a:solidFill>
                    <a:srgbClr val="000000"/>
                  </a:solidFill>
                  <a:latin typeface="Times New Roman" charset="0"/>
                  <a:ea typeface="ＭＳ Ｐゴシック" charset="0"/>
                </a:endParaRPr>
              </a:p>
            </p:txBody>
          </p:sp>
          <p:grpSp>
            <p:nvGrpSpPr>
              <p:cNvPr id="32" name="Group 11">
                <a:extLst>
                  <a:ext uri="{FF2B5EF4-FFF2-40B4-BE49-F238E27FC236}">
                    <a16:creationId xmlns:a16="http://schemas.microsoft.com/office/drawing/2014/main" id="{0CC30734-6501-964D-ADB7-0FD3110824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58" y="1616"/>
                <a:ext cx="1675" cy="330"/>
                <a:chOff x="2303" y="1582"/>
                <a:chExt cx="1675" cy="330"/>
              </a:xfrm>
            </p:grpSpPr>
            <p:sp>
              <p:nvSpPr>
                <p:cNvPr id="33" name="Text Box 12">
                  <a:extLst>
                    <a:ext uri="{FF2B5EF4-FFF2-40B4-BE49-F238E27FC236}">
                      <a16:creationId xmlns:a16="http://schemas.microsoft.com/office/drawing/2014/main" id="{EF1CBD8D-B389-814E-B3AA-82EE4DF259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303" y="1582"/>
                  <a:ext cx="1229" cy="330"/>
                </a:xfrm>
                <a:prstGeom prst="rect">
                  <a:avLst/>
                </a:prstGeom>
                <a:solidFill>
                  <a:srgbClr val="0099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GB" sz="1400" b="1" i="1" dirty="0">
                      <a:solidFill>
                        <a:srgbClr val="FFFF00"/>
                      </a:solidFill>
                      <a:latin typeface="Arial" charset="0"/>
                      <a:ea typeface="ＭＳ Ｐゴシック" charset="0"/>
                    </a:rPr>
                    <a:t>4-[(2-napthyl)methyl]</a:t>
                  </a:r>
                </a:p>
                <a:p>
                  <a:pPr algn="ctr"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GB" sz="1400" b="1" i="1" dirty="0">
                      <a:solidFill>
                        <a:srgbClr val="FFFF00"/>
                      </a:solidFill>
                      <a:latin typeface="Arial" charset="0"/>
                      <a:ea typeface="ＭＳ Ｐゴシック" charset="0"/>
                    </a:rPr>
                    <a:t>-D-Glutamate</a:t>
                  </a:r>
                  <a:endParaRPr lang="en-GB" sz="1400" dirty="0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endParaRPr>
                </a:p>
              </p:txBody>
            </p:sp>
            <p:sp>
              <p:nvSpPr>
                <p:cNvPr id="34" name="Line 13">
                  <a:extLst>
                    <a:ext uri="{FF2B5EF4-FFF2-40B4-BE49-F238E27FC236}">
                      <a16:creationId xmlns:a16="http://schemas.microsoft.com/office/drawing/2014/main" id="{831743C5-B156-4E48-813F-93516F46BF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24" y="1607"/>
                  <a:ext cx="454" cy="191"/>
                </a:xfrm>
                <a:prstGeom prst="line">
                  <a:avLst/>
                </a:prstGeom>
                <a:noFill/>
                <a:ln w="38100">
                  <a:solidFill>
                    <a:srgbClr val="0099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9144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>
                    <a:solidFill>
                      <a:srgbClr val="000000"/>
                    </a:solidFill>
                    <a:latin typeface="Times New Roman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35" name="Group 14">
            <a:extLst>
              <a:ext uri="{FF2B5EF4-FFF2-40B4-BE49-F238E27FC236}">
                <a16:creationId xmlns:a16="http://schemas.microsoft.com/office/drawing/2014/main" id="{452E014B-BFF5-2649-9A3B-6974D44AFAB0}"/>
              </a:ext>
            </a:extLst>
          </p:cNvPr>
          <p:cNvGrpSpPr>
            <a:grpSpLocks/>
          </p:cNvGrpSpPr>
          <p:nvPr/>
        </p:nvGrpSpPr>
        <p:grpSpPr bwMode="auto">
          <a:xfrm>
            <a:off x="1791536" y="1124745"/>
            <a:ext cx="8435975" cy="4614863"/>
            <a:chOff x="158" y="686"/>
            <a:chExt cx="5314" cy="2907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71BB584C-F99D-1E4F-B9F9-9274E1E2B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686"/>
              <a:ext cx="581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000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000" b="1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GlcNac</a:t>
              </a:r>
            </a:p>
          </p:txBody>
        </p:sp>
        <p:sp>
          <p:nvSpPr>
            <p:cNvPr id="38" name="Text Box 17">
              <a:extLst>
                <a:ext uri="{FF2B5EF4-FFF2-40B4-BE49-F238E27FC236}">
                  <a16:creationId xmlns:a16="http://schemas.microsoft.com/office/drawing/2014/main" id="{FD6FD09A-F004-AA4E-ADAE-DC6B61493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686"/>
              <a:ext cx="68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Enoyl pyruvoyl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GlcNac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A481252C-DBEA-DE40-B6B7-1606ED4C3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3" y="686"/>
              <a:ext cx="60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MurNac</a:t>
              </a:r>
            </a:p>
          </p:txBody>
        </p:sp>
        <p:sp>
          <p:nvSpPr>
            <p:cNvPr id="40" name="Text Box 19">
              <a:extLst>
                <a:ext uri="{FF2B5EF4-FFF2-40B4-BE49-F238E27FC236}">
                  <a16:creationId xmlns:a16="http://schemas.microsoft.com/office/drawing/2014/main" id="{36EB0837-E778-2B4B-A3B7-C71AA4E01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2" y="686"/>
              <a:ext cx="80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MurNac</a:t>
              </a: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L-Ala</a:t>
              </a:r>
            </a:p>
          </p:txBody>
        </p:sp>
        <p:sp>
          <p:nvSpPr>
            <p:cNvPr id="41" name="Text Box 20">
              <a:extLst>
                <a:ext uri="{FF2B5EF4-FFF2-40B4-BE49-F238E27FC236}">
                  <a16:creationId xmlns:a16="http://schemas.microsoft.com/office/drawing/2014/main" id="{7B4617EE-24DB-604A-8A57-6921BA108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7" y="3247"/>
              <a:ext cx="6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MurNac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L-Ala</a:t>
              </a:r>
              <a:r>
                <a:rPr lang="en-GB" sz="1000" b="1">
                  <a:solidFill>
                    <a:srgbClr val="D60093"/>
                  </a:solidFill>
                  <a:latin typeface="Arial" charset="0"/>
                  <a:ea typeface="ＭＳ Ｐゴシック" charset="0"/>
                </a:rPr>
                <a:t>D-Glu</a:t>
              </a:r>
            </a:p>
          </p:txBody>
        </p:sp>
        <p:sp>
          <p:nvSpPr>
            <p:cNvPr id="42" name="Text Box 21">
              <a:extLst>
                <a:ext uri="{FF2B5EF4-FFF2-40B4-BE49-F238E27FC236}">
                  <a16:creationId xmlns:a16="http://schemas.microsoft.com/office/drawing/2014/main" id="{19598D4B-4C40-6547-B4DF-34E4F5DFB3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3" y="3247"/>
              <a:ext cx="80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MurNac</a:t>
              </a: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L-Ala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D60093"/>
                  </a:solidFill>
                  <a:latin typeface="Arial" charset="0"/>
                  <a:ea typeface="ＭＳ Ｐゴシック" charset="0"/>
                </a:rPr>
                <a:t>D-Glu</a:t>
              </a: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L-Lys</a:t>
              </a:r>
              <a:r>
                <a:rPr lang="en-GB" sz="1000" b="1">
                  <a:solidFill>
                    <a:srgbClr val="006600"/>
                  </a:solidFill>
                  <a:latin typeface="Arial" charset="0"/>
                  <a:ea typeface="ＭＳ Ｐゴシック" charset="0"/>
                </a:rPr>
                <a:t>/DAP</a:t>
              </a:r>
            </a:p>
          </p:txBody>
        </p:sp>
        <p:sp>
          <p:nvSpPr>
            <p:cNvPr id="43" name="Text Box 22">
              <a:extLst>
                <a:ext uri="{FF2B5EF4-FFF2-40B4-BE49-F238E27FC236}">
                  <a16:creationId xmlns:a16="http://schemas.microsoft.com/office/drawing/2014/main" id="{AE64111F-54CA-6144-A53E-029F307E2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" y="3247"/>
              <a:ext cx="800" cy="3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UDP MurNac</a:t>
              </a: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L-Ala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D60093"/>
                  </a:solidFill>
                  <a:latin typeface="Arial" charset="0"/>
                  <a:ea typeface="ＭＳ Ｐゴシック" charset="0"/>
                </a:rPr>
                <a:t>D-Glu</a:t>
              </a:r>
              <a:r>
                <a:rPr lang="en-GB" sz="1000" b="1">
                  <a:solidFill>
                    <a:srgbClr val="0000FF"/>
                  </a:solidFill>
                  <a:latin typeface="Arial" charset="0"/>
                  <a:ea typeface="ＭＳ Ｐゴシック" charset="0"/>
                </a:rPr>
                <a:t>L-Lys</a:t>
              </a:r>
              <a:r>
                <a:rPr lang="en-GB" sz="1000" b="1">
                  <a:solidFill>
                    <a:srgbClr val="006600"/>
                  </a:solidFill>
                  <a:latin typeface="Arial" charset="0"/>
                  <a:ea typeface="ＭＳ Ｐゴシック" charset="0"/>
                </a:rPr>
                <a:t>/DAP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GB" sz="1000" b="1">
                  <a:solidFill>
                    <a:srgbClr val="D60093"/>
                  </a:solidFill>
                  <a:latin typeface="Arial" charset="0"/>
                  <a:ea typeface="ＭＳ Ｐゴシック" charset="0"/>
                </a:rPr>
                <a:t>D-AlaD-Ala</a:t>
              </a:r>
            </a:p>
          </p:txBody>
        </p:sp>
      </p:grpSp>
      <p:sp>
        <p:nvSpPr>
          <p:cNvPr id="44" name="Text Box 3">
            <a:extLst>
              <a:ext uri="{FF2B5EF4-FFF2-40B4-BE49-F238E27FC236}">
                <a16:creationId xmlns:a16="http://schemas.microsoft.com/office/drawing/2014/main" id="{E41389E2-1068-E84F-B8C0-73E86C370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2025" y="0"/>
            <a:ext cx="6628165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609570">
              <a:defRPr sz="3200" b="1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defRPr>
            </a:lvl1pPr>
          </a:lstStyle>
          <a:p>
            <a:r>
              <a:rPr lang="en-US" dirty="0"/>
              <a:t>Target: Dual Inhibition of Mur Ligases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033CB9-B689-2347-A6FF-ED865AE75EAA}"/>
              </a:ext>
            </a:extLst>
          </p:cNvPr>
          <p:cNvSpPr txBox="1"/>
          <p:nvPr/>
        </p:nvSpPr>
        <p:spPr>
          <a:xfrm>
            <a:off x="1791536" y="659608"/>
            <a:ext cx="89195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Mur ligases: a set of essential bacterial enzymes involved in construction of the cell wall.</a:t>
            </a:r>
          </a:p>
        </p:txBody>
      </p:sp>
      <p:pic>
        <p:nvPicPr>
          <p:cNvPr id="46" name="image19.jpg">
            <a:extLst>
              <a:ext uri="{FF2B5EF4-FFF2-40B4-BE49-F238E27FC236}">
                <a16:creationId xmlns:a16="http://schemas.microsoft.com/office/drawing/2014/main" id="{747042E5-BB88-AE46-AC7D-773B6F02CEF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9513" y="3033520"/>
            <a:ext cx="3019287" cy="180696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417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2384971" y="-5844"/>
            <a:ext cx="7422252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  <a:latin typeface="Calibri"/>
              </a:rPr>
              <a:t>Mur ATP Binding Sites are Well Conserved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1" y="1447800"/>
            <a:ext cx="246209" cy="400103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solidFill>
                <a:prstClr val="white"/>
              </a:solidFill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A16A4C4-615F-4820-B6CC-1D42B50B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13" y="845127"/>
            <a:ext cx="3549969" cy="301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99C76-78DB-405F-9359-DF64AD690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79" y="4065857"/>
            <a:ext cx="3411803" cy="2645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C68656-C359-4169-A4C0-5E81E12A1B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77" y="845129"/>
            <a:ext cx="3411803" cy="3016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2AF5E8-51E3-4516-8FEA-518E2F882112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472" y="845128"/>
            <a:ext cx="2996248" cy="3095817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6406DA-0670-416E-9A05-1FCC0BA97EB5}"/>
              </a:ext>
            </a:extLst>
          </p:cNvPr>
          <p:cNvSpPr txBox="1"/>
          <p:nvPr/>
        </p:nvSpPr>
        <p:spPr>
          <a:xfrm>
            <a:off x="4917603" y="6242874"/>
            <a:ext cx="6420268" cy="38471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+mj-lt"/>
              </a:rPr>
              <a:t>Percent identity and similarity of </a:t>
            </a:r>
            <a:r>
              <a:rPr lang="en-US" i="1" dirty="0" err="1">
                <a:solidFill>
                  <a:schemeClr val="bg1"/>
                </a:solidFill>
                <a:latin typeface="+mj-lt"/>
              </a:rPr>
              <a:t>mur</a:t>
            </a:r>
            <a:r>
              <a:rPr lang="en-US" i="1" dirty="0">
                <a:solidFill>
                  <a:schemeClr val="bg1"/>
                </a:solidFill>
                <a:latin typeface="+mj-lt"/>
              </a:rPr>
              <a:t> ligase ADP binding sites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40F4F737-2887-4FB0-ACFF-CEA02AB688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128064"/>
              </p:ext>
            </p:extLst>
          </p:nvPr>
        </p:nvGraphicFramePr>
        <p:xfrm>
          <a:off x="4496475" y="4131591"/>
          <a:ext cx="6850287" cy="20165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Worksheet" r:id="rId7" imgW="4373853" imgH="1287890" progId="Excel.Sheet.12">
                  <p:embed/>
                </p:oleObj>
              </mc:Choice>
              <mc:Fallback>
                <p:oleObj name="Worksheet" r:id="rId7" imgW="4373853" imgH="128789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6475" y="4131591"/>
                        <a:ext cx="6850287" cy="20165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1652CD4-75B1-4D00-9409-B55CC17577BD}"/>
              </a:ext>
            </a:extLst>
          </p:cNvPr>
          <p:cNvSpPr txBox="1"/>
          <p:nvPr/>
        </p:nvSpPr>
        <p:spPr>
          <a:xfrm>
            <a:off x="3309208" y="811499"/>
            <a:ext cx="103816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>
                <a:latin typeface="+mj-lt"/>
                <a:cs typeface="Arial Narrow"/>
              </a:rPr>
              <a:t>Aba </a:t>
            </a:r>
            <a:r>
              <a:rPr lang="en-US" sz="1600" dirty="0" err="1">
                <a:latin typeface="+mj-lt"/>
                <a:cs typeface="Arial Narrow"/>
              </a:rPr>
              <a:t>murC</a:t>
            </a:r>
            <a:endParaRPr lang="en-US" sz="1600" dirty="0">
              <a:latin typeface="+mj-lt"/>
              <a:cs typeface="Arial Narrow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DEDA3-15BA-4B15-BA78-4A318423BE1C}"/>
              </a:ext>
            </a:extLst>
          </p:cNvPr>
          <p:cNvSpPr txBox="1"/>
          <p:nvPr/>
        </p:nvSpPr>
        <p:spPr>
          <a:xfrm>
            <a:off x="6545884" y="829388"/>
            <a:ext cx="1006602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>
                <a:latin typeface="+mj-lt"/>
              </a:rPr>
              <a:t>Eco </a:t>
            </a:r>
            <a:r>
              <a:rPr lang="en-US" sz="1600" dirty="0" err="1">
                <a:latin typeface="+mj-lt"/>
              </a:rPr>
              <a:t>murD</a:t>
            </a:r>
            <a:endParaRPr lang="en-US" sz="16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A82EF6-F4AB-4F63-BC40-DAAC73135AFA}"/>
              </a:ext>
            </a:extLst>
          </p:cNvPr>
          <p:cNvSpPr txBox="1"/>
          <p:nvPr/>
        </p:nvSpPr>
        <p:spPr>
          <a:xfrm>
            <a:off x="10300665" y="847275"/>
            <a:ext cx="1041667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 err="1">
                <a:latin typeface="+mj-lt"/>
              </a:rPr>
              <a:t>Mtb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murE</a:t>
            </a:r>
            <a:endParaRPr lang="en-US" sz="16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AA9D1D-B6B2-45EE-9704-A355CB44E4C7}"/>
              </a:ext>
            </a:extLst>
          </p:cNvPr>
          <p:cNvSpPr txBox="1"/>
          <p:nvPr/>
        </p:nvSpPr>
        <p:spPr>
          <a:xfrm>
            <a:off x="3262042" y="4060279"/>
            <a:ext cx="1048981" cy="338552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1600" dirty="0" err="1">
                <a:latin typeface="+mj-lt"/>
              </a:rPr>
              <a:t>murC</a:t>
            </a:r>
            <a:r>
              <a:rPr lang="en-US" sz="1600" dirty="0">
                <a:latin typeface="+mj-lt"/>
              </a:rPr>
              <a:t>/D/E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8F2BD8-D659-4D23-A4FF-AB2187B9EB8B}"/>
              </a:ext>
            </a:extLst>
          </p:cNvPr>
          <p:cNvSpPr txBox="1"/>
          <p:nvPr/>
        </p:nvSpPr>
        <p:spPr>
          <a:xfrm>
            <a:off x="7752326" y="3584361"/>
            <a:ext cx="639759" cy="27699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2XJA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AFA5DE-A235-4959-8C56-343BE1815D59}"/>
              </a:ext>
            </a:extLst>
          </p:cNvPr>
          <p:cNvSpPr txBox="1"/>
          <p:nvPr/>
        </p:nvSpPr>
        <p:spPr>
          <a:xfrm>
            <a:off x="852836" y="3599958"/>
            <a:ext cx="639759" cy="276999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6CAU</a:t>
            </a:r>
          </a:p>
        </p:txBody>
      </p:sp>
    </p:spTree>
    <p:extLst>
      <p:ext uri="{BB962C8B-B14F-4D97-AF65-F5344CB8AC3E}">
        <p14:creationId xmlns:p14="http://schemas.microsoft.com/office/powerpoint/2010/main" val="2341434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621768" y="-5844"/>
            <a:ext cx="10948658" cy="615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AstraZeneca </a:t>
            </a:r>
            <a:r>
              <a:rPr lang="en-US" sz="3200" b="1" dirty="0" err="1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Pyrazolopyrimidine</a:t>
            </a:r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 </a:t>
            </a:r>
            <a:r>
              <a:rPr lang="en-US" sz="3200" b="1" i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P. </a:t>
            </a:r>
            <a:r>
              <a:rPr lang="en-US" sz="3200" b="1" i="1" dirty="0" err="1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aeruginosa</a:t>
            </a:r>
            <a:r>
              <a:rPr lang="en-US" sz="3200" b="1" i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 </a:t>
            </a:r>
            <a:r>
              <a:rPr lang="en-US" sz="3200" b="1" dirty="0" err="1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MurC</a:t>
            </a:r>
            <a:r>
              <a:rPr lang="en-US" sz="32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 Inhibitors</a:t>
            </a:r>
            <a:endParaRPr lang="en-US" sz="3200" b="1" dirty="0">
              <a:solidFill>
                <a:srgbClr val="1F497D"/>
              </a:solidFill>
              <a:effectLst>
                <a:glow rad="101600">
                  <a:prstClr val="white">
                    <a:alpha val="75000"/>
                  </a:prstClr>
                </a:glow>
              </a:effectLst>
              <a:latin typeface="Calibri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75173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Content Placeholder 10" descr="A picture containing light&#10;&#10;Description automatically generated">
            <a:extLst>
              <a:ext uri="{FF2B5EF4-FFF2-40B4-BE49-F238E27FC236}">
                <a16:creationId xmlns:a16="http://schemas.microsoft.com/office/drawing/2014/main" id="{E49EA300-3B1F-407F-AC57-615442927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6026" r="15681" b="13418"/>
          <a:stretch/>
        </p:blipFill>
        <p:spPr>
          <a:xfrm>
            <a:off x="409135" y="808074"/>
            <a:ext cx="4861544" cy="456389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44ACAA-2ACE-4A9E-95E5-7F57D187FB32}"/>
              </a:ext>
            </a:extLst>
          </p:cNvPr>
          <p:cNvSpPr txBox="1"/>
          <p:nvPr/>
        </p:nvSpPr>
        <p:spPr>
          <a:xfrm>
            <a:off x="4147373" y="4840807"/>
            <a:ext cx="1120916" cy="523218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Pa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</a:rPr>
              <a:t>murC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</a:rPr>
              <a:t>PDBID: 6X9N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59672D-8DA1-458F-AB45-037D76AD6265}"/>
              </a:ext>
            </a:extLst>
          </p:cNvPr>
          <p:cNvSpPr txBox="1"/>
          <p:nvPr/>
        </p:nvSpPr>
        <p:spPr>
          <a:xfrm>
            <a:off x="5324413" y="804169"/>
            <a:ext cx="6802635" cy="4708979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Solved by SSGCID – released in September 2020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Establishes binding mode – models ambiguous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Confirms ‘kinase-like’ hinge binding mode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 for improving potency and modifying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physprops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address poor wild-type Gram-negative MICs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impetus for fragment-based screen of “kinase </a:t>
            </a: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hinge binding”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chemotypes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Clean human kinase profile: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741A55-30BA-4BFD-BC57-1190DBAB5524}"/>
              </a:ext>
            </a:extLst>
          </p:cNvPr>
          <p:cNvSpPr txBox="1"/>
          <p:nvPr/>
        </p:nvSpPr>
        <p:spPr>
          <a:xfrm>
            <a:off x="355397" y="5389001"/>
            <a:ext cx="4496355" cy="92332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IC</a:t>
            </a:r>
            <a:r>
              <a: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50           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545 MIC  1.56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(efflux mutant)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Eco 524 MIC  3.13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(efflux mutant)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E3E9627-A95E-4D9B-A407-50A735ECC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367" y="3276587"/>
            <a:ext cx="585267" cy="30482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8A43676-1B0D-43B6-90CF-C76FE7804B70}"/>
              </a:ext>
            </a:extLst>
          </p:cNvPr>
          <p:cNvSpPr txBox="1"/>
          <p:nvPr/>
        </p:nvSpPr>
        <p:spPr>
          <a:xfrm>
            <a:off x="1149847" y="2588753"/>
            <a:ext cx="783120" cy="3385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 Black" panose="020B0A04020102020204" pitchFamily="34" charset="0"/>
              </a:rPr>
              <a:t>N292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276F4F-12F1-4817-8A21-4669D18B18EC}"/>
              </a:ext>
            </a:extLst>
          </p:cNvPr>
          <p:cNvSpPr txBox="1"/>
          <p:nvPr/>
        </p:nvSpPr>
        <p:spPr>
          <a:xfrm>
            <a:off x="355399" y="6378555"/>
            <a:ext cx="11836601" cy="36933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lvl="0" algn="ctr" defTabSz="914400"/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Hameed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 P, S.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et al. ACS Chem. Biol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.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2014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, 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9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, 2274−2282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 (DOI: </a:t>
            </a:r>
            <a:r>
              <a:rPr lang="en-US" sz="18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10.1021/cb500360c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)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F559FB-A4DE-4EF6-8F6F-DE5612EC7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039" y="4219221"/>
            <a:ext cx="3302850" cy="215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35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3879" y="0"/>
            <a:ext cx="11911736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28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Preliminary Data from our Two Other Approaches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9306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20889" y="705556"/>
            <a:ext cx="11316363" cy="4478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1. De novo design of lead compounds based on fragment screens </a:t>
            </a:r>
            <a:r>
              <a:rPr lang="en-US" i="1" dirty="0" err="1">
                <a:solidFill>
                  <a:srgbClr val="000000"/>
                </a:solidFill>
              </a:rPr>
              <a:t>vs</a:t>
            </a:r>
            <a:r>
              <a:rPr lang="en-US" dirty="0">
                <a:solidFill>
                  <a:srgbClr val="000000"/>
                </a:solidFill>
              </a:rPr>
              <a:t> Mur E at Diamond Light Source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2. Pro bono contribution from </a:t>
            </a:r>
            <a:r>
              <a:rPr lang="en-US" dirty="0" err="1">
                <a:solidFill>
                  <a:srgbClr val="000000"/>
                </a:solidFill>
              </a:rPr>
              <a:t>Atomwise</a:t>
            </a:r>
            <a:r>
              <a:rPr lang="en-US" dirty="0">
                <a:solidFill>
                  <a:srgbClr val="000000"/>
                </a:solidFill>
              </a:rPr>
              <a:t> of 92 novel small molecules </a:t>
            </a:r>
            <a:r>
              <a:rPr lang="en-US" dirty="0" err="1">
                <a:solidFill>
                  <a:srgbClr val="000000"/>
                </a:solidFill>
              </a:rPr>
              <a:t>vs</a:t>
            </a:r>
            <a:r>
              <a:rPr lang="en-US" dirty="0">
                <a:solidFill>
                  <a:srgbClr val="000000"/>
                </a:solidFill>
              </a:rPr>
              <a:t> ADP site of Mur E (now being evaluated) </a:t>
            </a:r>
          </a:p>
        </p:txBody>
      </p:sp>
      <p:pic>
        <p:nvPicPr>
          <p:cNvPr id="5" name="Picture 4" descr="Scratchpad of Structures v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55" y="5216872"/>
            <a:ext cx="10994495" cy="1556456"/>
          </a:xfrm>
          <a:prstGeom prst="rect">
            <a:avLst/>
          </a:prstGeom>
        </p:spPr>
      </p:pic>
      <p:pic>
        <p:nvPicPr>
          <p:cNvPr id="6" name="Picture 5" descr="Screen Shot 2020-11-16 at 10.35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223" y="1189030"/>
            <a:ext cx="6956778" cy="2994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36333" y="4233334"/>
            <a:ext cx="5803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github.com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opensourceantibiotics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</a:rPr>
              <a:t>murligase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/wiki/Round-1</a:t>
            </a:r>
          </a:p>
        </p:txBody>
      </p:sp>
    </p:spTree>
    <p:extLst>
      <p:ext uri="{BB962C8B-B14F-4D97-AF65-F5344CB8AC3E}">
        <p14:creationId xmlns:p14="http://schemas.microsoft.com/office/powerpoint/2010/main" val="479960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Box 3"/>
          <p:cNvSpPr txBox="1">
            <a:spLocks noChangeArrowheads="1"/>
          </p:cNvSpPr>
          <p:nvPr/>
        </p:nvSpPr>
        <p:spPr bwMode="auto">
          <a:xfrm>
            <a:off x="143879" y="0"/>
            <a:ext cx="11911736" cy="553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21914" tIns="60957" rIns="121914" bIns="60957">
            <a:prstTxWarp prst="textNoShape">
              <a:avLst/>
            </a:prstTxWarp>
            <a:spAutoFit/>
          </a:bodyPr>
          <a:lstStyle/>
          <a:p>
            <a:pPr algn="ctr" defTabSz="609570"/>
            <a:r>
              <a:rPr lang="en-US" sz="2800" b="1" dirty="0">
                <a:solidFill>
                  <a:srgbClr val="1F497D"/>
                </a:solidFill>
                <a:effectLst>
                  <a:glow rad="101600">
                    <a:prstClr val="white">
                      <a:alpha val="75000"/>
                    </a:prstClr>
                  </a:glow>
                </a:effectLst>
              </a:rPr>
              <a:t>Specific Next Steps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67696" y="693061"/>
            <a:ext cx="10735506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22111" y="917222"/>
            <a:ext cx="11246556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Existing Starting Points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Lead optimization of unexplored AZ compounds targeted towards Gram </a:t>
            </a:r>
            <a:r>
              <a:rPr lang="mr-IN" sz="2400" dirty="0">
                <a:solidFill>
                  <a:schemeClr val="bg1"/>
                </a:solidFill>
              </a:rPr>
              <a:t>–</a:t>
            </a:r>
            <a:r>
              <a:rPr lang="en-US" sz="2400" dirty="0" err="1">
                <a:solidFill>
                  <a:schemeClr val="bg1"/>
                </a:solidFill>
              </a:rPr>
              <a:t>ves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Evaluation and synthetic elaboration of </a:t>
            </a:r>
            <a:r>
              <a:rPr lang="en-US" sz="2400" dirty="0" err="1">
                <a:solidFill>
                  <a:schemeClr val="bg1"/>
                </a:solidFill>
              </a:rPr>
              <a:t>Atomwise</a:t>
            </a:r>
            <a:r>
              <a:rPr lang="en-US" sz="2400" dirty="0">
                <a:solidFill>
                  <a:schemeClr val="bg1"/>
                </a:solidFill>
              </a:rPr>
              <a:t> hits, as collaboration with </a:t>
            </a:r>
            <a:r>
              <a:rPr lang="en-US" sz="2400" dirty="0" err="1">
                <a:solidFill>
                  <a:schemeClr val="bg1"/>
                </a:solidFill>
              </a:rPr>
              <a:t>Atomwise</a:t>
            </a:r>
            <a:r>
              <a:rPr lang="en-US" sz="2400" dirty="0">
                <a:solidFill>
                  <a:schemeClr val="bg1"/>
                </a:solidFill>
              </a:rPr>
              <a:t> and local AI companies.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Evaluation of 600 </a:t>
            </a:r>
            <a:r>
              <a:rPr lang="en-US" sz="2400" dirty="0" err="1">
                <a:solidFill>
                  <a:schemeClr val="bg1"/>
                </a:solidFill>
              </a:rPr>
              <a:t>Enamine</a:t>
            </a:r>
            <a:r>
              <a:rPr lang="en-US" sz="2400" dirty="0">
                <a:solidFill>
                  <a:schemeClr val="bg1"/>
                </a:solidFill>
              </a:rPr>
              <a:t>-derived compounds designed </a:t>
            </a:r>
            <a:r>
              <a:rPr lang="en-US" sz="2400" dirty="0" err="1">
                <a:solidFill>
                  <a:schemeClr val="bg1"/>
                </a:solidFill>
              </a:rPr>
              <a:t>vs</a:t>
            </a:r>
            <a:r>
              <a:rPr lang="en-US" sz="2400" dirty="0">
                <a:solidFill>
                  <a:schemeClr val="bg1"/>
                </a:solidFill>
              </a:rPr>
              <a:t> ADP site of </a:t>
            </a:r>
            <a:r>
              <a:rPr lang="en-US" sz="2400" dirty="0" err="1">
                <a:solidFill>
                  <a:schemeClr val="bg1"/>
                </a:solidFill>
              </a:rPr>
              <a:t>MurD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Fragment Approach</a:t>
            </a:r>
          </a:p>
          <a:p>
            <a:r>
              <a:rPr lang="en-US" sz="2400" dirty="0">
                <a:solidFill>
                  <a:schemeClr val="bg1"/>
                </a:solidFill>
              </a:rPr>
              <a:t>Merge, elaborate hits based on Diamond data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New Starting Points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X-</a:t>
            </a:r>
            <a:r>
              <a:rPr lang="en-US" sz="2400" dirty="0" err="1">
                <a:solidFill>
                  <a:schemeClr val="bg1"/>
                </a:solidFill>
              </a:rPr>
              <a:t>chem</a:t>
            </a:r>
            <a:r>
              <a:rPr lang="en-US" sz="2400" dirty="0">
                <a:solidFill>
                  <a:schemeClr val="bg1"/>
                </a:solidFill>
              </a:rPr>
              <a:t> fragment screen of known kinase hinge binders </a:t>
            </a:r>
            <a:r>
              <a:rPr lang="en-US" sz="2400" i="1" dirty="0" err="1">
                <a:solidFill>
                  <a:schemeClr val="bg1"/>
                </a:solidFill>
              </a:rPr>
              <a:t>vs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murC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murD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Unexplored screening avenues (e.g. European Lead Factory call January 2021)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Build the Mur Ligase Community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Through a funded kernel, incentivize academic/industrial contributions/compounds</a:t>
            </a:r>
          </a:p>
        </p:txBody>
      </p:sp>
    </p:spTree>
    <p:extLst>
      <p:ext uri="{BB962C8B-B14F-4D97-AF65-F5344CB8AC3E}">
        <p14:creationId xmlns:p14="http://schemas.microsoft.com/office/powerpoint/2010/main" val="363286863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886</Words>
  <Application>Microsoft Macintosh PowerPoint</Application>
  <PresentationFormat>Widescreen</PresentationFormat>
  <Paragraphs>191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ＭＳ Ｐゴシック</vt:lpstr>
      <vt:lpstr>Arial</vt:lpstr>
      <vt:lpstr>Arial Black</vt:lpstr>
      <vt:lpstr>Arial Narrow</vt:lpstr>
      <vt:lpstr>Calibri</vt:lpstr>
      <vt:lpstr>Mangal</vt:lpstr>
      <vt:lpstr>Monotype Sorts</vt:lpstr>
      <vt:lpstr>Times New Roman</vt:lpstr>
      <vt:lpstr>2_Office Theme</vt:lpstr>
      <vt:lpstr>ISIS/Draw Sketch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 Eyermann</dc:creator>
  <cp:lastModifiedBy>Todd, Matthew</cp:lastModifiedBy>
  <cp:revision>92</cp:revision>
  <dcterms:created xsi:type="dcterms:W3CDTF">2020-11-13T04:04:49Z</dcterms:created>
  <dcterms:modified xsi:type="dcterms:W3CDTF">2021-02-22T22:11:20Z</dcterms:modified>
</cp:coreProperties>
</file>